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1" r:id="rId3"/>
    <p:sldId id="298" r:id="rId4"/>
    <p:sldId id="299" r:id="rId5"/>
    <p:sldId id="262" r:id="rId6"/>
    <p:sldId id="267" r:id="rId7"/>
    <p:sldId id="300" r:id="rId8"/>
    <p:sldId id="301" r:id="rId9"/>
    <p:sldId id="302" r:id="rId10"/>
    <p:sldId id="303" r:id="rId11"/>
    <p:sldId id="304" r:id="rId12"/>
    <p:sldId id="270" r:id="rId13"/>
    <p:sldId id="271" r:id="rId14"/>
    <p:sldId id="272" r:id="rId15"/>
    <p:sldId id="269" r:id="rId16"/>
    <p:sldId id="309" r:id="rId17"/>
    <p:sldId id="310" r:id="rId18"/>
    <p:sldId id="311" r:id="rId19"/>
    <p:sldId id="273" r:id="rId20"/>
    <p:sldId id="292" r:id="rId21"/>
    <p:sldId id="297" r:id="rId22"/>
    <p:sldId id="305" r:id="rId23"/>
    <p:sldId id="293" r:id="rId24"/>
    <p:sldId id="307" r:id="rId25"/>
    <p:sldId id="308" r:id="rId26"/>
    <p:sldId id="295" r:id="rId27"/>
    <p:sldId id="291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306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5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1F99F-87B6-4E68-ACD1-379D9940FFFC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D0343-DD0A-4EC3-93E7-C539551A99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41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evidencia.gov.br/regimes-proprios/sistemas-srpps/sig-rpps/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  <a:endParaRPr lang="pt-BR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351" y="6351988"/>
            <a:ext cx="1493649" cy="50601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978" y="1444441"/>
            <a:ext cx="7617842" cy="54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5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59" y="1347822"/>
            <a:ext cx="7786422" cy="551017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351" y="6351988"/>
            <a:ext cx="149364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4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REGRAS PARA VERIFICAÇÃO DO TETO REMUNERATÓRIO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9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Vínculo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prevalece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é do CNIS-RPPS, comparado com os vínculos no CNIS.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Considerados somente os vínculos ativos no CNIS: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Vínculos sem “data fim do vínculo”; 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partir da data de processamento considera-se apenas os vínculos que tenham pelo menos uma remuneração dentro dos últimos 24 meses.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 valor do teto deve ser informado em campo específico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REGRAS </a:t>
            </a:r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VERIFICAÇÃO DE INDICATIVO DE ACÚMULO DE VÍNCULO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8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3771"/>
            <a:ext cx="10515600" cy="1325563"/>
          </a:xfrm>
        </p:spPr>
        <p:txBody>
          <a:bodyPr anchor="b"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 UTILIZADAS PARA O CRUZAMENTO DOS DADOS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54271"/>
            <a:ext cx="10515600" cy="4351338"/>
          </a:xfrm>
        </p:spPr>
        <p:txBody>
          <a:bodyPr/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Dados Cadastrais dos Servidores Ativos, Aposentados, Pensionistas e Dependentes;</a:t>
            </a:r>
          </a:p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Funcionais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dos Servidores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Ativos;</a:t>
            </a:r>
          </a:p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Dados de Benefícios dos Aposentados e Pensionistas</a:t>
            </a:r>
          </a:p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Dados dos dependentes são utilizados somente para batimento de óbito;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22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6526"/>
            <a:ext cx="12191999" cy="6994525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36430" y="1199322"/>
            <a:ext cx="105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u="sng" dirty="0" smtClean="0"/>
              <a:t>Quais são os módulos do SIG-RPPS?</a:t>
            </a:r>
            <a:endParaRPr lang="pt-BR" sz="3600" b="1" i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6918" y="2760070"/>
            <a:ext cx="119286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3200" b="1" u="sng" dirty="0" smtClean="0"/>
              <a:t>Atualização dos Dados </a:t>
            </a:r>
            <a:r>
              <a:rPr lang="pt-BR" sz="3200" b="1" u="sng" dirty="0"/>
              <a:t>no Sistema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600" b="1" dirty="0"/>
              <a:t>Verificar data da Transmissão  e Processamento no </a:t>
            </a:r>
            <a:r>
              <a:rPr lang="pt-BR" sz="2600" b="1" dirty="0" smtClean="0"/>
              <a:t>CNIS-RPPS.</a:t>
            </a:r>
            <a:endParaRPr lang="pt-BR" sz="2600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600" b="1" dirty="0"/>
              <a:t>Confirmar a data do Processamento </a:t>
            </a:r>
            <a:r>
              <a:rPr lang="pt-BR" sz="2600" b="1" dirty="0" smtClean="0"/>
              <a:t>– cruzamento dos Dados.</a:t>
            </a:r>
            <a:endParaRPr lang="pt-BR" sz="2600" b="1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600" b="1" dirty="0"/>
              <a:t>Conferir a data do último cruzamento dos </a:t>
            </a:r>
            <a:r>
              <a:rPr lang="pt-BR" sz="2600" b="1" dirty="0" smtClean="0"/>
              <a:t>dados.</a:t>
            </a:r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2450584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19521" y="961822"/>
            <a:ext cx="1053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u="sng" dirty="0" smtClean="0"/>
              <a:t>Quais são os módulos do SIG-RPPS?</a:t>
            </a:r>
            <a:endParaRPr lang="pt-BR" sz="3600" b="1" i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4805" y="2162921"/>
            <a:ext cx="119286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3200" b="1" u="sng" dirty="0"/>
              <a:t>Quantitativo de Pessoas Enviadas e Localizadas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600" b="1" dirty="0"/>
              <a:t>Relatório com os servidores e beneficiários da base RPPS que foram localizados no </a:t>
            </a:r>
            <a:r>
              <a:rPr lang="pt-BR" sz="2600" b="1" dirty="0" smtClean="0"/>
              <a:t>CNIS.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600" b="1" dirty="0" smtClean="0"/>
              <a:t>Relatório com os que não foram localizados no CNIS.  </a:t>
            </a:r>
            <a:endParaRPr lang="pt-BR" sz="2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84805" y="4472786"/>
            <a:ext cx="97910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pt-BR" sz="3200" b="1" u="sng" dirty="0"/>
              <a:t>Indicativo de Óbito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600" b="1" dirty="0"/>
              <a:t>Identificação dos registros de óbito.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91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78CB0-C7B4-4243-9295-7A049A9819DF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07368" y="2599556"/>
            <a:ext cx="12035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3200" b="1" u="sng" dirty="0"/>
              <a:t>Dados para Análise do Teto Remuneratório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pt-BR" sz="2600" b="1" dirty="0"/>
              <a:t>Relação de servidores </a:t>
            </a:r>
            <a:r>
              <a:rPr lang="pt-BR" sz="2600" b="1" dirty="0" smtClean="0"/>
              <a:t>com indicativo de </a:t>
            </a:r>
            <a:r>
              <a:rPr lang="pt-BR" sz="2600" b="1" dirty="0"/>
              <a:t>recebimento acima do </a:t>
            </a:r>
            <a:r>
              <a:rPr lang="pt-BR" sz="2600" b="1" dirty="0" smtClean="0"/>
              <a:t>teto. </a:t>
            </a:r>
            <a:endParaRPr lang="pt-BR" sz="2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07368" y="4021832"/>
            <a:ext cx="11377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Ø"/>
            </a:pPr>
            <a:r>
              <a:rPr lang="pt-BR" sz="3200" b="1" u="sng" dirty="0"/>
              <a:t>Dados para Análise do Acúmulo de Vínculos</a:t>
            </a:r>
          </a:p>
          <a:p>
            <a:pPr lvl="2" indent="-457200">
              <a:buFont typeface="Arial" pitchFamily="34" charset="0"/>
              <a:buChar char="•"/>
            </a:pPr>
            <a:r>
              <a:rPr lang="pt-BR" sz="2600" b="1" dirty="0"/>
              <a:t>Relação de pessoas vinculadas ao RPPS com indicativo de mais de </a:t>
            </a:r>
            <a:r>
              <a:rPr lang="pt-BR" sz="2600" b="1" dirty="0" smtClean="0"/>
              <a:t>um </a:t>
            </a:r>
            <a:r>
              <a:rPr lang="pt-BR" sz="2600" b="1" dirty="0"/>
              <a:t>vínculo no RGPS ou em outro RPPS.</a:t>
            </a:r>
            <a:endParaRPr lang="pt-BR" sz="2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05448" y="1148383"/>
            <a:ext cx="783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u="sng" dirty="0"/>
              <a:t>Quais são os módulos do SIG-RPPS?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7876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Considerados somente os vínculos ativos no CNIS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Vínculos sem “data fim do vínculo”; 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 partir da data de processamento considera-se apenas os vínculos que tenham pelo menos uma remuneração dentro dos últimos 24 meses.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64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SIG-RPPS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Informações Gerenciais dos RPPS</a:t>
            </a:r>
            <a:endParaRPr lang="pt-BR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1508" y="1988457"/>
            <a:ext cx="10515600" cy="1340304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DE ACESSO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3108" y="4008892"/>
            <a:ext cx="10515600" cy="1500187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Cadastro de usuários e acesso ao SIG-RPPS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7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Publicada a Portaria SPREV/MF nº 47, de 14/12/2018 que disciplina requisitos para implantação e operacionalização do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sistema;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Envio dos dados de dois(2) usuários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juntamente com o Termo de Responsabilidade pelo sistema GESCON-RPPS;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cadastro dos usuários está condicionado ao envio da base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pelos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entes interessados no cruzamento dos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dados.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0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49663" cy="68580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035" y="6353175"/>
            <a:ext cx="1495425" cy="5048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639" y="2496595"/>
            <a:ext cx="634039" cy="48772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763" y="2482716"/>
            <a:ext cx="634039" cy="48772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211" y="2466896"/>
            <a:ext cx="634039" cy="48772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666" y="2398109"/>
            <a:ext cx="634039" cy="48772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199" y="2280638"/>
            <a:ext cx="1945547" cy="63009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804" y="1898312"/>
            <a:ext cx="1360363" cy="165653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099" y="1908882"/>
            <a:ext cx="1549798" cy="14661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1829" y="2222682"/>
            <a:ext cx="1725870" cy="60517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0584" y="2954618"/>
            <a:ext cx="438950" cy="42066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0965" y="2916954"/>
            <a:ext cx="438950" cy="42066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573990" y="3395073"/>
            <a:ext cx="34936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ACCBF9">
                    <a:lumMod val="25000"/>
                  </a:srgbClr>
                </a:solidFill>
              </a:rPr>
              <a:t> Acessar o sistema Gescon e informar no </a:t>
            </a:r>
            <a:r>
              <a:rPr lang="pt-BR" sz="2000" b="1" dirty="0">
                <a:solidFill>
                  <a:srgbClr val="ACCBF9">
                    <a:lumMod val="25000"/>
                  </a:srgbClr>
                </a:solidFill>
              </a:rPr>
              <a:t>módulo </a:t>
            </a:r>
            <a:r>
              <a:rPr lang="pt-BR" sz="2000" b="1" u="sng" dirty="0">
                <a:solidFill>
                  <a:srgbClr val="ACCBF9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“Consulta Sobre os Sistemas RPPS”</a:t>
            </a:r>
            <a:r>
              <a:rPr lang="pt-BR" sz="2000" b="1" dirty="0">
                <a:solidFill>
                  <a:srgbClr val="ACCBF9">
                    <a:lumMod val="25000"/>
                  </a:srgbClr>
                </a:solidFill>
              </a:rPr>
              <a:t> </a:t>
            </a:r>
            <a:r>
              <a:rPr lang="pt-BR" sz="2000" b="1" dirty="0" smtClean="0">
                <a:solidFill>
                  <a:srgbClr val="ACCBF9">
                    <a:lumMod val="25000"/>
                  </a:srgbClr>
                </a:solidFill>
              </a:rPr>
              <a:t>os </a:t>
            </a:r>
            <a:r>
              <a:rPr lang="pt-BR" sz="2000" b="1" dirty="0">
                <a:solidFill>
                  <a:srgbClr val="ACCBF9">
                    <a:lumMod val="25000"/>
                  </a:srgbClr>
                </a:solidFill>
              </a:rPr>
              <a:t>dados (Nome, CPF, </a:t>
            </a:r>
            <a:r>
              <a:rPr lang="pt-BR" sz="2000" b="1" dirty="0" smtClean="0">
                <a:solidFill>
                  <a:srgbClr val="ACCBF9">
                    <a:lumMod val="25000"/>
                  </a:srgbClr>
                </a:solidFill>
              </a:rPr>
              <a:t>NIS, e-mail, Telefone, Órgão/Lotação, Cidade, UF) de 2 servidores indicados como </a:t>
            </a:r>
            <a:r>
              <a:rPr lang="pt-BR" sz="2000" b="1" dirty="0">
                <a:solidFill>
                  <a:srgbClr val="ACCBF9">
                    <a:lumMod val="25000"/>
                  </a:srgbClr>
                </a:solidFill>
              </a:rPr>
              <a:t>Usuários do </a:t>
            </a:r>
            <a:r>
              <a:rPr lang="pt-BR" sz="2000" b="1" dirty="0" smtClean="0">
                <a:solidFill>
                  <a:srgbClr val="ACCBF9">
                    <a:lumMod val="25000"/>
                  </a:srgbClr>
                </a:solidFill>
              </a:rPr>
              <a:t>SIG-RPPS, anexando o Termo de Responsabilidade preenchido e assinado por cada um dos indicados.</a:t>
            </a:r>
            <a:endParaRPr lang="pt-BR" sz="2000" b="1" dirty="0">
              <a:solidFill>
                <a:srgbClr val="ACCBF9">
                  <a:lumMod val="25000"/>
                </a:srgbClr>
              </a:solidFill>
            </a:endParaRPr>
          </a:p>
          <a:p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322927" y="3450416"/>
            <a:ext cx="2927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ACCBF9">
                    <a:lumMod val="25000"/>
                  </a:srgbClr>
                </a:solidFill>
              </a:rPr>
              <a:t>Recebida solicitação a SRPPS providencia o cadastro e autorização dos usuários indicados</a:t>
            </a:r>
            <a:endParaRPr lang="pt-BR" sz="2800" b="1" dirty="0">
              <a:solidFill>
                <a:srgbClr val="ACCBF9">
                  <a:lumMod val="25000"/>
                </a:srgb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909296" y="3358083"/>
            <a:ext cx="237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ACCBF9">
                    <a:lumMod val="25000"/>
                  </a:srgbClr>
                </a:solidFill>
              </a:rPr>
              <a:t>Após o cadastro pela SRPPS, na mesma consulta enviada pelo Ente/UG, o usuário recebe orientações sobre o cadastro e sobre como ter acesso ao SIG-RPPS.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383958" y="955062"/>
            <a:ext cx="10462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Enviadas as informações para o CNIS/RPPS, como ter acesso ao SIG-RPPS?</a:t>
            </a:r>
            <a:endParaRPr lang="pt-BR" sz="3200" b="1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214" y="2073651"/>
            <a:ext cx="1811880" cy="168635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4781" y="4054837"/>
            <a:ext cx="1914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*Unidade Gestora/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Ente Federativo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47453" y="5123423"/>
            <a:ext cx="2298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*O cadastro no Gescon é pré requisito para envio do Termo de Responsabilidade  ao SIG-RPPS.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35286" y="5083449"/>
            <a:ext cx="2303103" cy="15043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 de seta reta 28"/>
          <p:cNvCxnSpPr/>
          <p:nvPr/>
        </p:nvCxnSpPr>
        <p:spPr>
          <a:xfrm flipV="1">
            <a:off x="2438389" y="5835625"/>
            <a:ext cx="2581954" cy="148612"/>
          </a:xfrm>
          <a:prstGeom prst="straightConnector1">
            <a:avLst/>
          </a:prstGeom>
          <a:ln w="508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3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35" y="988245"/>
            <a:ext cx="5814648" cy="5114286"/>
          </a:xfrm>
          <a:prstGeom prst="rect">
            <a:avLst/>
          </a:prstGeom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85" y="1143276"/>
            <a:ext cx="19621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8" y="5278691"/>
            <a:ext cx="1371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47" y="5278691"/>
            <a:ext cx="1371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60" y="3545388"/>
            <a:ext cx="1933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40" y="1143276"/>
            <a:ext cx="8953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0" y="1143276"/>
            <a:ext cx="10191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eta à esquerda, à direita e acima 15"/>
          <p:cNvSpPr/>
          <p:nvPr/>
        </p:nvSpPr>
        <p:spPr>
          <a:xfrm>
            <a:off x="1755672" y="4840674"/>
            <a:ext cx="2221352" cy="1446749"/>
          </a:xfrm>
          <a:prstGeom prst="leftRightUpArrow">
            <a:avLst>
              <a:gd name="adj1" fmla="val 16098"/>
              <a:gd name="adj2" fmla="val 1609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1217444" y="1495921"/>
            <a:ext cx="1098195" cy="381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3210990" y="1491711"/>
            <a:ext cx="1098195" cy="381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dobrada 18"/>
          <p:cNvSpPr/>
          <p:nvPr/>
        </p:nvSpPr>
        <p:spPr>
          <a:xfrm rot="10800000">
            <a:off x="3810865" y="2381522"/>
            <a:ext cx="1599413" cy="2136775"/>
          </a:xfrm>
          <a:prstGeom prst="bentArrow">
            <a:avLst>
              <a:gd name="adj1" fmla="val 13243"/>
              <a:gd name="adj2" fmla="val 12831"/>
              <a:gd name="adj3" fmla="val 15457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271335" y="6287423"/>
            <a:ext cx="58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Anexar o Termo de Responsabilidade na Consulta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5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671" y="1013253"/>
            <a:ext cx="4859144" cy="578708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353" y="6353175"/>
            <a:ext cx="14954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" y="43249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53" y="6353175"/>
            <a:ext cx="1495425" cy="5048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66749" y="812763"/>
            <a:ext cx="10419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Onde Encontrar o Termo de </a:t>
            </a:r>
            <a:r>
              <a:rPr lang="pt-BR" sz="2800" b="1" dirty="0" smtClean="0"/>
              <a:t>Responsabilidade e demais documentos relacionados ao SIG-RPPS?</a:t>
            </a:r>
          </a:p>
          <a:p>
            <a:endParaRPr lang="pt-BR" sz="28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932" y="1697687"/>
            <a:ext cx="6735769" cy="456492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67907" y="6262614"/>
            <a:ext cx="998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hlinkClick r:id="rId5"/>
              </a:rPr>
              <a:t>http://www.previdencia.gov.br/regimes-proprios/sistemas-srpps/sig-rpps</a:t>
            </a:r>
            <a:r>
              <a:rPr lang="pt-BR" sz="2000" dirty="0" smtClean="0">
                <a:hlinkClick r:id="rId5"/>
              </a:rPr>
              <a:t>/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6" name="Seta para cima 5"/>
          <p:cNvSpPr/>
          <p:nvPr/>
        </p:nvSpPr>
        <p:spPr>
          <a:xfrm rot="16200000">
            <a:off x="9586014" y="5591976"/>
            <a:ext cx="243191" cy="18190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71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898978"/>
            <a:ext cx="10515600" cy="1325563"/>
          </a:xfrm>
        </p:spPr>
        <p:txBody>
          <a:bodyPr anchor="b"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ACESSO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600" y="2623910"/>
            <a:ext cx="10515600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 FEDERATIVO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Permite que o usuário acesse somente as informações     do seu Ente Federativo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ORGÃO DE CONTROLE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Permite que os usuários do Órgão de Controle acesse somente as informações do Ente Federativo da UF onde é responsável pelo controle.</a:t>
            </a:r>
          </a:p>
          <a:p>
            <a:pPr lvl="1"/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8478" y="0"/>
            <a:ext cx="10515600" cy="2852737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SIG-RPPS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2479" y="3457348"/>
            <a:ext cx="10515600" cy="1500187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Demonstrando </a:t>
            </a:r>
            <a:r>
              <a:rPr lang="pt-BR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do sistema</a:t>
            </a:r>
            <a:endParaRPr lang="pt-B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2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9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4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9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5" y="6353175"/>
            <a:ext cx="1495425" cy="5048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223318" y="1613781"/>
            <a:ext cx="79659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O que é o SIG-RPPS?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sz="2400" dirty="0" smtClean="0"/>
              <a:t>	O Sistema de Informações Gerenciais dos Regimes Próprios de Previdência </a:t>
            </a:r>
            <a:r>
              <a:rPr lang="pt-BR" sz="2400" dirty="0"/>
              <a:t>Social </a:t>
            </a:r>
            <a:r>
              <a:rPr lang="pt-BR" sz="2400" dirty="0" smtClean="0"/>
              <a:t>- SIG-RPPS </a:t>
            </a:r>
            <a:r>
              <a:rPr lang="pt-BR" sz="2400" dirty="0"/>
              <a:t>é uma </a:t>
            </a:r>
            <a:r>
              <a:rPr lang="pt-BR" sz="2400" dirty="0" smtClean="0"/>
              <a:t>ferramenta de que </a:t>
            </a:r>
            <a:r>
              <a:rPr lang="pt-BR" sz="2400" dirty="0"/>
              <a:t>possibilita ao usuário </a:t>
            </a:r>
            <a:r>
              <a:rPr lang="pt-BR" sz="2400" dirty="0" smtClean="0"/>
              <a:t>do Ente Federativo e/ou Unidade Gestora realizar consultas e emitir relatórios, resultantes do  </a:t>
            </a:r>
            <a:r>
              <a:rPr lang="pt-BR" sz="2400" dirty="0"/>
              <a:t>cruzamento de </a:t>
            </a:r>
            <a:r>
              <a:rPr lang="pt-BR" sz="2400" dirty="0" smtClean="0"/>
              <a:t>dados entre o </a:t>
            </a:r>
            <a:r>
              <a:rPr lang="pt-BR" sz="2400" dirty="0"/>
              <a:t>CNIS/RPPS com outras bases de </a:t>
            </a:r>
            <a:r>
              <a:rPr lang="pt-BR" sz="2400" dirty="0" smtClean="0"/>
              <a:t>dados, como por exemplo o CNIS-Geral. 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719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" y="1"/>
            <a:ext cx="121872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1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75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3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8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" y="1"/>
            <a:ext cx="12188103" cy="687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45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2"/>
            <a:ext cx="12192000" cy="68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56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2"/>
            <a:ext cx="12192000" cy="68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62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27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3"/>
            <a:ext cx="12192000" cy="68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5"/>
            <a:ext cx="12192000" cy="686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21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5" y="6353175"/>
            <a:ext cx="1495425" cy="5048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11643" y="1226603"/>
            <a:ext cx="796598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 smtClean="0"/>
              <a:t>O que é o SIG-RPPS?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sz="2400" dirty="0" smtClean="0"/>
              <a:t>	Neste </a:t>
            </a:r>
            <a:r>
              <a:rPr lang="pt-BR" sz="2400" dirty="0"/>
              <a:t>cruzamento, </a:t>
            </a:r>
            <a:r>
              <a:rPr lang="pt-BR" sz="2400" dirty="0" smtClean="0"/>
              <a:t>podem </a:t>
            </a:r>
            <a:r>
              <a:rPr lang="pt-BR" sz="2400" dirty="0"/>
              <a:t>ser </a:t>
            </a:r>
            <a:r>
              <a:rPr lang="pt-BR" sz="2400" dirty="0" smtClean="0"/>
              <a:t>verificados indicação de  </a:t>
            </a:r>
            <a:r>
              <a:rPr lang="pt-BR" sz="2400" dirty="0"/>
              <a:t>acúmulo indevido de </a:t>
            </a:r>
            <a:r>
              <a:rPr lang="pt-BR" sz="2400" dirty="0" smtClean="0"/>
              <a:t>cargos/vínculos </a:t>
            </a:r>
            <a:r>
              <a:rPr lang="pt-BR" sz="2400" dirty="0"/>
              <a:t>no Regime Geral e Previdência Social-RGPS ou em outro RPPS</a:t>
            </a:r>
            <a:r>
              <a:rPr lang="pt-BR" sz="2400" dirty="0" smtClean="0"/>
              <a:t>, indicativo de </a:t>
            </a:r>
            <a:r>
              <a:rPr lang="pt-BR" sz="2400" dirty="0"/>
              <a:t>descumprimento do teto remuneratório, </a:t>
            </a:r>
            <a:r>
              <a:rPr lang="pt-BR" sz="2400" dirty="0" smtClean="0"/>
              <a:t>indicativo de recebimento </a:t>
            </a:r>
            <a:r>
              <a:rPr lang="pt-BR" sz="2400" dirty="0"/>
              <a:t>de benefícios tanto de RPPS como de RGPS ou Benefício de Prestação Continuada (LOAS) e a </a:t>
            </a:r>
            <a:r>
              <a:rPr lang="pt-BR" sz="2400" dirty="0" smtClean="0"/>
              <a:t>indicação </a:t>
            </a:r>
            <a:r>
              <a:rPr lang="pt-BR" sz="2400" dirty="0"/>
              <a:t>da existência de óbito, entre outras informações relevantes para a gestão dos RPPS.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987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2"/>
            <a:ext cx="12192000" cy="68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0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"/>
            <a:ext cx="12192000" cy="68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62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5"/>
            <a:ext cx="12192000" cy="6860075"/>
          </a:xfrm>
          <a:prstGeom prst="rect">
            <a:avLst/>
          </a:prstGeom>
          <a:solidFill>
            <a:srgbClr val="3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2823394"/>
            <a:ext cx="9419155" cy="3441613"/>
          </a:xfrm>
          <a:prstGeom prst="rect">
            <a:avLst/>
          </a:prstGeom>
          <a:solidFill>
            <a:srgbClr val="306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2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6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62"/>
            <a:ext cx="12192000" cy="68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198087" y="3598337"/>
            <a:ext cx="451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Monotype Corsiva" panose="03010101010201010101" pitchFamily="66" charset="0"/>
              </a:rPr>
              <a:t>        </a:t>
            </a:r>
            <a:endParaRPr lang="pt-BR" sz="4000" b="1" dirty="0">
              <a:latin typeface="Monotype Corsiva" panose="03010101010201010101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11" y="0"/>
            <a:ext cx="1222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08057"/>
            <a:ext cx="10515600" cy="1325563"/>
          </a:xfrm>
        </p:spPr>
        <p:txBody>
          <a:bodyPr anchor="b"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FUNDAMENTAÇÃO LEGAL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68557"/>
            <a:ext cx="10515600" cy="34750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Cumprimento do inciso XII do art. 37 da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CF;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endParaRPr lang="pt-B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. 3º da Lei  nº 10.887/2004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59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93771"/>
            <a:ext cx="10515600" cy="1325563"/>
          </a:xfrm>
        </p:spPr>
        <p:txBody>
          <a:bodyPr anchor="b"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5427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Realizar o Cruzamento de Dados para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retornar indicadores: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Verificação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do teto constitucional.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Acumulação indevida de cargos.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Concessão de benefícios indevidos no RPPS, RGPS e assistenciais.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Existência 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óbitos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5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4400" y="2520777"/>
            <a:ext cx="1036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627" y="6429983"/>
            <a:ext cx="1182373" cy="42801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94644" y="968001"/>
            <a:ext cx="822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Como os dados são enviados ao SIG-RPPS?</a:t>
            </a:r>
            <a:endParaRPr lang="pt-BR" sz="32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58" y="1552776"/>
            <a:ext cx="9589443" cy="53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4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5502" y="1828798"/>
            <a:ext cx="114258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pt-BR" sz="40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COMO CUMPRIR OS REQUISITOS PARA ACESSO AO SIG-RPPS?</a:t>
            </a:r>
            <a:endParaRPr lang="pt-BR" sz="4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5" y="6353175"/>
            <a:ext cx="14954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9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53" y="6353175"/>
            <a:ext cx="1495425" cy="504825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10705" y="1813173"/>
            <a:ext cx="107371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solidFill>
                <a:srgbClr val="4A66AC">
                  <a:lumMod val="75000"/>
                </a:srgb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800" b="1" dirty="0" smtClean="0">
                <a:solidFill>
                  <a:srgbClr val="4A66AC">
                    <a:lumMod val="75000"/>
                  </a:srgbClr>
                </a:solidFill>
              </a:rPr>
              <a:t>Antes do acesso aos resultados dos cruzamentos no SIG-RPPS é necessário o envio da base do Ente Federativo </a:t>
            </a:r>
            <a:r>
              <a:rPr lang="pt-BR" sz="2800" b="1" dirty="0">
                <a:solidFill>
                  <a:srgbClr val="4A66AC">
                    <a:lumMod val="75000"/>
                  </a:srgbClr>
                </a:solidFill>
              </a:rPr>
              <a:t>com 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</a:t>
            </a:r>
            <a:r>
              <a:rPr lang="pt-B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cadastrais, funcionais, financeiros, de benefícios e dependentes dos beneficiários incluído aí os pensionistas atualizados, </a:t>
            </a:r>
            <a:r>
              <a:rPr lang="pt-BR" sz="2800" b="1" dirty="0" smtClean="0">
                <a:solidFill>
                  <a:srgbClr val="4A66AC">
                    <a:lumMod val="75000"/>
                  </a:srgbClr>
                </a:solidFill>
              </a:rPr>
              <a:t>por </a:t>
            </a:r>
            <a:r>
              <a:rPr lang="pt-BR" sz="2800" b="1" dirty="0">
                <a:solidFill>
                  <a:srgbClr val="4A66AC">
                    <a:lumMod val="75000"/>
                  </a:srgbClr>
                </a:solidFill>
              </a:rPr>
              <a:t>meio </a:t>
            </a:r>
            <a:r>
              <a:rPr lang="pt-BR" sz="2800" b="1" dirty="0" smtClean="0">
                <a:solidFill>
                  <a:srgbClr val="4A66AC">
                    <a:lumMod val="75000"/>
                  </a:srgbClr>
                </a:solidFill>
              </a:rPr>
              <a:t>de um dos seguintes fluxos:</a:t>
            </a:r>
            <a:endParaRPr lang="pt-BR" sz="2800" b="1" dirty="0">
              <a:solidFill>
                <a:srgbClr val="4A66AC">
                  <a:lumMod val="75000"/>
                </a:srgbClr>
              </a:solidFill>
            </a:endParaRPr>
          </a:p>
          <a:p>
            <a:pPr algn="just"/>
            <a:endParaRPr lang="pt-BR" b="1" dirty="0">
              <a:solidFill>
                <a:srgbClr val="4A66AC">
                  <a:lumMod val="75000"/>
                </a:srgbClr>
              </a:solidFill>
            </a:endParaRPr>
          </a:p>
          <a:p>
            <a:pPr algn="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6399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732</Words>
  <Application>Microsoft Office PowerPoint</Application>
  <PresentationFormat>Widescreen</PresentationFormat>
  <Paragraphs>84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Monotype Corsiva</vt:lpstr>
      <vt:lpstr>Wingdings</vt:lpstr>
      <vt:lpstr>Tema do Office</vt:lpstr>
      <vt:lpstr>Apresentação do PowerPoint</vt:lpstr>
      <vt:lpstr>SIG-RPPS</vt:lpstr>
      <vt:lpstr>Apresentação do PowerPoint</vt:lpstr>
      <vt:lpstr>Apresentação do PowerPoint</vt:lpstr>
      <vt:lpstr>FUNDAMENTAÇÃO LEGAL</vt:lpstr>
      <vt:lpstr>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REGRAS PARA VERIFICAÇÃO DO TETO REMUNERATÓRIO</vt:lpstr>
      <vt:lpstr>Apresentação do PowerPoint</vt:lpstr>
      <vt:lpstr>REGRAS PARA VERIFICAÇÃO DE INDICATIVO DE ACÚMULO DE VÍNCULO</vt:lpstr>
      <vt:lpstr>INFORMAÇÕES UTILIZADAS PARA O CRUZAMENTO DOS DADOS</vt:lpstr>
      <vt:lpstr>Apresentação do PowerPoint</vt:lpstr>
      <vt:lpstr>Apresentação do PowerPoint</vt:lpstr>
      <vt:lpstr>Apresentação do PowerPoint</vt:lpstr>
      <vt:lpstr>Apresentação do PowerPoint</vt:lpstr>
      <vt:lpstr>CONTROLE DE ACESSO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TIPOS DE ACESSO</vt:lpstr>
      <vt:lpstr>SISTEMA SIG-RPPS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Thomas Gomes Costa</cp:lastModifiedBy>
  <cp:revision>38</cp:revision>
  <dcterms:created xsi:type="dcterms:W3CDTF">2019-05-07T17:44:33Z</dcterms:created>
  <dcterms:modified xsi:type="dcterms:W3CDTF">2019-06-27T13:02:43Z</dcterms:modified>
</cp:coreProperties>
</file>